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61" r:id="rId4"/>
    <p:sldId id="269" r:id="rId5"/>
    <p:sldId id="267" r:id="rId6"/>
    <p:sldId id="260" r:id="rId7"/>
    <p:sldId id="259" r:id="rId8"/>
    <p:sldId id="277" r:id="rId9"/>
    <p:sldId id="265" r:id="rId10"/>
    <p:sldId id="278" r:id="rId11"/>
    <p:sldId id="276" r:id="rId12"/>
    <p:sldId id="262" r:id="rId13"/>
    <p:sldId id="268" r:id="rId14"/>
    <p:sldId id="263" r:id="rId15"/>
    <p:sldId id="275" r:id="rId16"/>
    <p:sldId id="258" r:id="rId17"/>
    <p:sldId id="280" r:id="rId18"/>
    <p:sldId id="264" r:id="rId19"/>
    <p:sldId id="274" r:id="rId20"/>
    <p:sldId id="273" r:id="rId21"/>
    <p:sldId id="281" r:id="rId22"/>
    <p:sldId id="282" r:id="rId23"/>
    <p:sldId id="266" r:id="rId24"/>
    <p:sldId id="270" r:id="rId25"/>
    <p:sldId id="271" r:id="rId26"/>
    <p:sldId id="279" r:id="rId27"/>
    <p:sldId id="27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6"/>
  </p:normalViewPr>
  <p:slideViewPr>
    <p:cSldViewPr snapToGrid="0" snapToObjects="1">
      <p:cViewPr varScale="1">
        <p:scale>
          <a:sx n="90" d="100"/>
          <a:sy n="90" d="100"/>
        </p:scale>
        <p:origin x="232" y="6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10/7/19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16</a:t>
            </a:fld>
            <a:endParaRPr lang="en-US"/>
          </a:p>
        </p:txBody>
      </p:sp>
    </p:spTree>
    <p:extLst>
      <p:ext uri="{BB962C8B-B14F-4D97-AF65-F5344CB8AC3E}">
        <p14:creationId xmlns:p14="http://schemas.microsoft.com/office/powerpoint/2010/main" val="119212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10/7/19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10/7/19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10/7/19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10/7/19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10/7/19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8" Type="http://schemas.openxmlformats.org/officeDocument/2006/relationships/hyperlink" Target="https://louisville.craigslist.org/" TargetMode="External"/><Relationship Id="rId3" Type="http://schemas.openxmlformats.org/officeDocument/2006/relationships/hyperlink" Target="https://www.anapode.com/content/Home" TargetMode="External"/><Relationship Id="rId7" Type="http://schemas.openxmlformats.org/officeDocument/2006/relationships/hyperlink" Target="https://www.ebay.com/" TargetMode="External"/><Relationship Id="rId2" Type="http://schemas.openxmlformats.org/officeDocument/2006/relationships/hyperlink" Target="https://www.solarblvd.com/about-us/" TargetMode="External"/><Relationship Id="rId1" Type="http://schemas.openxmlformats.org/officeDocument/2006/relationships/slideLayout" Target="../slideLayouts/slideLayout2.xml"/><Relationship Id="rId6" Type="http://schemas.openxmlformats.org/officeDocument/2006/relationships/hyperlink" Target="http://www.dudadiesel.com/solar.php" TargetMode="External"/><Relationship Id="rId5" Type="http://schemas.openxmlformats.org/officeDocument/2006/relationships/hyperlink" Target="https://www.invertersupply.com/" TargetMode="External"/><Relationship Id="rId4" Type="http://schemas.openxmlformats.org/officeDocument/2006/relationships/hyperlink" Target="https://www.wholesalesolar.com/"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Home solar power</a:t>
            </a:r>
          </a:p>
        </p:txBody>
      </p:sp>
      <p:sp>
        <p:nvSpPr>
          <p:cNvPr id="3" name="Subtitle 2"/>
          <p:cNvSpPr>
            <a:spLocks noGrp="1"/>
          </p:cNvSpPr>
          <p:nvPr>
            <p:ph type="subTitle" idx="1"/>
          </p:nvPr>
        </p:nvSpPr>
        <p:spPr/>
        <p:txBody>
          <a:bodyPr/>
          <a:lstStyle/>
          <a:p>
            <a:r>
              <a:rPr lang="en-US" dirty="0"/>
              <a:t>(Or how I came to have a </a:t>
            </a:r>
            <a:r>
              <a:rPr lang="en-US"/>
              <a:t>$14/</a:t>
            </a:r>
            <a:r>
              <a:rPr lang="en-US" dirty="0"/>
              <a:t>month electricity bill)</a:t>
            </a:r>
          </a:p>
          <a:p>
            <a:endParaRPr lang="en-US" dirty="0"/>
          </a:p>
        </p:txBody>
      </p:sp>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In Kentucky the new net metering rules come into play on January 1</a:t>
            </a:r>
            <a:r>
              <a:rPr lang="en-US" baseline="30000" dirty="0"/>
              <a:t>st</a:t>
            </a:r>
            <a:r>
              <a:rPr lang="en-US" dirty="0"/>
              <a:t> 2020, and any net meter system installed before then is grandfathered in on the old rules – and importantly this deal can be passed on to anyone that buys the property. This has significant value.</a:t>
            </a:r>
          </a:p>
        </p:txBody>
      </p:sp>
    </p:spTree>
    <p:extLst>
      <p:ext uri="{BB962C8B-B14F-4D97-AF65-F5344CB8AC3E}">
        <p14:creationId xmlns:p14="http://schemas.microsoft.com/office/powerpoint/2010/main" val="292895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850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 but get the meter changed THIS YEAR!</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0BF4A8E6-8DA3-B048-9D13-B08A25241EAF}"/>
              </a:ext>
            </a:extLst>
          </p:cNvPr>
          <p:cNvPicPr>
            <a:picLocks noChangeAspect="1"/>
          </p:cNvPicPr>
          <p:nvPr/>
        </p:nvPicPr>
        <p:blipFill rotWithShape="1">
          <a:blip r:embed="rId2">
            <a:extLst>
              <a:ext uri="{28A0092B-C50C-407E-A947-70E740481C1C}">
                <a14:useLocalDpi xmlns:a14="http://schemas.microsoft.com/office/drawing/2010/main" val="0"/>
              </a:ext>
            </a:extLst>
          </a:blip>
          <a:srcRect t="15343" b="38731"/>
          <a:stretch/>
        </p:blipFill>
        <p:spPr>
          <a:xfrm>
            <a:off x="1525415" y="4724399"/>
            <a:ext cx="6142846" cy="2095501"/>
          </a:xfrm>
          <a:prstGeom prst="rect">
            <a:avLst/>
          </a:prstGeom>
        </p:spPr>
      </p:pic>
      <p:pic>
        <p:nvPicPr>
          <p:cNvPr id="7" name="Content Placeholder 3">
            <a:extLst>
              <a:ext uri="{FF2B5EF4-FFF2-40B4-BE49-F238E27FC236}">
                <a16:creationId xmlns:a16="http://schemas.microsoft.com/office/drawing/2014/main" id="{C0300B81-0A21-5441-8FA3-359B0B1E2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15" y="125413"/>
            <a:ext cx="6142846" cy="4562750"/>
          </a:xfrm>
          <a:prstGeom prst="rect">
            <a:avLst/>
          </a:prstGeom>
        </p:spPr>
      </p:pic>
      <p:sp>
        <p:nvSpPr>
          <p:cNvPr id="8" name="TextBox 7">
            <a:extLst>
              <a:ext uri="{FF2B5EF4-FFF2-40B4-BE49-F238E27FC236}">
                <a16:creationId xmlns:a16="http://schemas.microsoft.com/office/drawing/2014/main" id="{3038EB02-8604-BD4F-86D7-DFD53487A402}"/>
              </a:ext>
            </a:extLst>
          </p:cNvPr>
          <p:cNvSpPr txBox="1"/>
          <p:nvPr/>
        </p:nvSpPr>
        <p:spPr>
          <a:xfrm>
            <a:off x="3149451" y="6257295"/>
            <a:ext cx="2654449" cy="600164"/>
          </a:xfrm>
          <a:prstGeom prst="rect">
            <a:avLst/>
          </a:prstGeom>
          <a:solidFill>
            <a:schemeClr val="bg1"/>
          </a:solidFill>
        </p:spPr>
        <p:txBody>
          <a:bodyPr wrap="square" rtlCol="0">
            <a:spAutoFit/>
          </a:bodyPr>
          <a:lstStyle/>
          <a:p>
            <a:r>
              <a:rPr lang="en-US" sz="1100" b="1" dirty="0"/>
              <a:t>Wattage matched modules plugged into power optimizers which are connected in series</a:t>
            </a:r>
          </a:p>
        </p:txBody>
      </p:sp>
    </p:spTree>
    <p:extLst>
      <p:ext uri="{BB962C8B-B14F-4D97-AF65-F5344CB8AC3E}">
        <p14:creationId xmlns:p14="http://schemas.microsoft.com/office/powerpoint/2010/main" val="1067431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92500" lnSpcReduction="20000"/>
          </a:bodyPr>
          <a:lstStyle/>
          <a:p>
            <a:r>
              <a:rPr lang="en-US" dirty="0"/>
              <a:t>“Single string” photovoltaic solar power</a:t>
            </a:r>
            <a:br>
              <a:rPr lang="en-US" dirty="0"/>
            </a:br>
            <a:r>
              <a:rPr lang="en-US" dirty="0"/>
              <a:t>One or two large inverters fed by multiple panels wired together</a:t>
            </a:r>
            <a:br>
              <a:rPr lang="en-US" dirty="0"/>
            </a:br>
            <a:r>
              <a:rPr lang="en-US" dirty="0"/>
              <a:t>Exciting DC voltages (600v+) and issues with shading</a:t>
            </a:r>
          </a:p>
          <a:p>
            <a:r>
              <a:rPr lang="en-US" dirty="0"/>
              <a:t>Possibly more reliable due to inverter being inside the house and running at a lower temperature</a:t>
            </a:r>
          </a:p>
          <a:p>
            <a:r>
              <a:rPr lang="en-US" dirty="0"/>
              <a:t>“Micro-inverter” photovoltaic solar power</a:t>
            </a:r>
            <a:br>
              <a:rPr lang="en-US" dirty="0"/>
            </a:br>
            <a:r>
              <a:rPr lang="en-US" dirty="0"/>
              <a:t>One inverter every one or two panels</a:t>
            </a:r>
            <a:br>
              <a:rPr lang="en-US" dirty="0"/>
            </a:br>
            <a:r>
              <a:rPr lang="en-US" dirty="0"/>
              <a:t>Regular house voltages (240v AC)</a:t>
            </a:r>
          </a:p>
          <a:p>
            <a:r>
              <a:rPr lang="en-US" dirty="0"/>
              <a:t>More fault tolerant </a:t>
            </a:r>
            <a:r>
              <a:rPr lang="mr-IN" dirty="0"/>
              <a:t>–</a:t>
            </a:r>
            <a:r>
              <a:rPr lang="en-US" dirty="0"/>
              <a:t> one inverter failing doesn’t stop power production</a:t>
            </a:r>
          </a:p>
          <a:p>
            <a:r>
              <a:rPr lang="en-US" dirty="0"/>
              <a:t>“Hybrid inverter” </a:t>
            </a:r>
            <a:r>
              <a:rPr lang="mr-IN" dirty="0"/>
              <a:t>–</a:t>
            </a:r>
            <a:r>
              <a:rPr lang="en-US" dirty="0"/>
              <a:t> grid tied inverter which can also provide power if the grid goes down. There are examples that are micro inverters (IQ-8) and string inverters like Solar Edge.</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4400" y="1394619"/>
            <a:ext cx="4927600" cy="34417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1619"/>
            <a:ext cx="6616700" cy="3187700"/>
          </a:xfrm>
          <a:prstGeom prst="rect">
            <a:avLst/>
          </a:prstGeo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53215-9671-A141-AEE4-51A3683B9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344" y="-1306963"/>
            <a:ext cx="3360762" cy="5974689"/>
          </a:xfrm>
          <a:prstGeom prst="rect">
            <a:avLst/>
          </a:prstGeom>
        </p:spPr>
      </p:pic>
      <p:pic>
        <p:nvPicPr>
          <p:cNvPr id="5" name="Picture 4">
            <a:extLst>
              <a:ext uri="{FF2B5EF4-FFF2-40B4-BE49-F238E27FC236}">
                <a16:creationId xmlns:a16="http://schemas.microsoft.com/office/drawing/2014/main" id="{C2DDEB2D-4152-7945-AEEA-490EDD30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142" y="0"/>
            <a:ext cx="3857625" cy="6858000"/>
          </a:xfrm>
          <a:prstGeom prst="rect">
            <a:avLst/>
          </a:prstGeom>
        </p:spPr>
      </p:pic>
      <p:pic>
        <p:nvPicPr>
          <p:cNvPr id="6" name="Picture 5">
            <a:extLst>
              <a:ext uri="{FF2B5EF4-FFF2-40B4-BE49-F238E27FC236}">
                <a16:creationId xmlns:a16="http://schemas.microsoft.com/office/drawing/2014/main" id="{0BBAB2B5-FA7D-7242-85E1-77DE7FDF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50" y="3371408"/>
            <a:ext cx="5965260" cy="3355458"/>
          </a:xfrm>
          <a:prstGeom prst="rect">
            <a:avLst/>
          </a:prstGeom>
        </p:spPr>
      </p:pic>
    </p:spTree>
    <p:extLst>
      <p:ext uri="{BB962C8B-B14F-4D97-AF65-F5344CB8AC3E}">
        <p14:creationId xmlns:p14="http://schemas.microsoft.com/office/powerpoint/2010/main" val="295737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E64DD-EBB7-4144-8939-E89CCA6B9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291" y="107576"/>
            <a:ext cx="3857625" cy="6858000"/>
          </a:xfrm>
          <a:prstGeom prst="rect">
            <a:avLst/>
          </a:prstGeom>
        </p:spPr>
      </p:pic>
      <p:pic>
        <p:nvPicPr>
          <p:cNvPr id="5" name="Picture 4">
            <a:extLst>
              <a:ext uri="{FF2B5EF4-FFF2-40B4-BE49-F238E27FC236}">
                <a16:creationId xmlns:a16="http://schemas.microsoft.com/office/drawing/2014/main" id="{78BC490E-8657-9346-B12D-9193CB31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9" y="107576"/>
            <a:ext cx="3857625" cy="6858000"/>
          </a:xfrm>
          <a:prstGeom prst="rect">
            <a:avLst/>
          </a:prstGeom>
        </p:spPr>
      </p:pic>
      <p:pic>
        <p:nvPicPr>
          <p:cNvPr id="6" name="Picture 5">
            <a:extLst>
              <a:ext uri="{FF2B5EF4-FFF2-40B4-BE49-F238E27FC236}">
                <a16:creationId xmlns:a16="http://schemas.microsoft.com/office/drawing/2014/main" id="{FEFF3429-B563-D441-9327-4B321566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171733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Suppliers</a:t>
            </a:r>
          </a:p>
        </p:txBody>
      </p:sp>
      <p:sp>
        <p:nvSpPr>
          <p:cNvPr id="3" name="Content Placeholder 2"/>
          <p:cNvSpPr>
            <a:spLocks noGrp="1"/>
          </p:cNvSpPr>
          <p:nvPr>
            <p:ph idx="1"/>
          </p:nvPr>
        </p:nvSpPr>
        <p:spPr/>
        <p:txBody>
          <a:bodyPr/>
          <a:lstStyle/>
          <a:p>
            <a:r>
              <a:rPr lang="en-US" dirty="0">
                <a:hlinkClick r:id="rId2"/>
              </a:rPr>
              <a:t>https://www.solarblvd.com/about-us/</a:t>
            </a:r>
            <a:r>
              <a:rPr lang="en-US" dirty="0"/>
              <a:t> low cost panels</a:t>
            </a:r>
          </a:p>
          <a:p>
            <a:r>
              <a:rPr lang="en-US" dirty="0">
                <a:hlinkClick r:id="rId3"/>
              </a:rPr>
              <a:t>https://www.anapode.com/content/Home</a:t>
            </a:r>
            <a:r>
              <a:rPr lang="en-US" dirty="0"/>
              <a:t> complete system kits</a:t>
            </a:r>
          </a:p>
          <a:p>
            <a:r>
              <a:rPr lang="en-US" dirty="0">
                <a:hlinkClick r:id="rId4"/>
              </a:rPr>
              <a:t>https://www.wholesalesolar.com/</a:t>
            </a:r>
            <a:r>
              <a:rPr lang="en-US" dirty="0"/>
              <a:t> low cost parts</a:t>
            </a:r>
          </a:p>
          <a:p>
            <a:r>
              <a:rPr lang="en-US" dirty="0">
                <a:hlinkClick r:id="rId5"/>
              </a:rPr>
              <a:t>https://www.invertersupply.com/</a:t>
            </a:r>
            <a:r>
              <a:rPr lang="en-US" dirty="0"/>
              <a:t> low cost racking and inverters</a:t>
            </a:r>
          </a:p>
          <a:p>
            <a:r>
              <a:rPr lang="en-US" dirty="0">
                <a:hlinkClick r:id="rId6"/>
              </a:rPr>
              <a:t>http://www.dudadiesel.com/solar.php</a:t>
            </a:r>
            <a:r>
              <a:rPr lang="en-US" dirty="0"/>
              <a:t> solar hot water systems</a:t>
            </a:r>
          </a:p>
          <a:p>
            <a:r>
              <a:rPr lang="en-US" dirty="0"/>
              <a:t>And of course </a:t>
            </a:r>
            <a:r>
              <a:rPr lang="en-US" dirty="0">
                <a:hlinkClick r:id="rId7"/>
              </a:rPr>
              <a:t>https://www.ebay.com/</a:t>
            </a:r>
            <a:endParaRPr lang="en-US" dirty="0"/>
          </a:p>
          <a:p>
            <a:r>
              <a:rPr lang="en-US" dirty="0"/>
              <a:t>And my personal favorite: </a:t>
            </a:r>
            <a:r>
              <a:rPr lang="en-US" dirty="0">
                <a:hlinkClick r:id="rId8"/>
              </a:rPr>
              <a:t>https://louisville.craigslist.org/</a:t>
            </a:r>
            <a:endParaRPr lang="en-US" dirty="0"/>
          </a:p>
          <a:p>
            <a:endParaRPr lang="en-US" dirty="0"/>
          </a:p>
        </p:txBody>
      </p:sp>
    </p:spTree>
    <p:extLst>
      <p:ext uri="{BB962C8B-B14F-4D97-AF65-F5344CB8AC3E}">
        <p14:creationId xmlns:p14="http://schemas.microsoft.com/office/powerpoint/2010/main" val="650128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000A-AD71-FA47-82ED-E8E676E55048}"/>
              </a:ext>
            </a:extLst>
          </p:cNvPr>
          <p:cNvSpPr>
            <a:spLocks noGrp="1"/>
          </p:cNvSpPr>
          <p:nvPr>
            <p:ph type="title"/>
          </p:nvPr>
        </p:nvSpPr>
        <p:spPr/>
        <p:txBody>
          <a:bodyPr/>
          <a:lstStyle/>
          <a:p>
            <a:r>
              <a:rPr lang="en-US" dirty="0"/>
              <a:t>State of Solar in Kentucky</a:t>
            </a:r>
          </a:p>
        </p:txBody>
      </p:sp>
      <p:sp>
        <p:nvSpPr>
          <p:cNvPr id="3" name="Content Placeholder 2">
            <a:extLst>
              <a:ext uri="{FF2B5EF4-FFF2-40B4-BE49-F238E27FC236}">
                <a16:creationId xmlns:a16="http://schemas.microsoft.com/office/drawing/2014/main" id="{2E729C0A-075E-534C-A78C-040610508274}"/>
              </a:ext>
            </a:extLst>
          </p:cNvPr>
          <p:cNvSpPr>
            <a:spLocks noGrp="1"/>
          </p:cNvSpPr>
          <p:nvPr>
            <p:ph idx="1"/>
          </p:nvPr>
        </p:nvSpPr>
        <p:spPr/>
        <p:txBody>
          <a:bodyPr>
            <a:normAutofit fontScale="92500" lnSpcReduction="20000"/>
          </a:bodyPr>
          <a:lstStyle/>
          <a:p>
            <a:r>
              <a:rPr lang="en-US" dirty="0"/>
              <a:t>Latest legislation puts more control in utilities hands</a:t>
            </a:r>
          </a:p>
          <a:p>
            <a:r>
              <a:rPr lang="en-US" dirty="0"/>
              <a:t>LG&amp;E production is MUCH lower than anticipated based on growth models</a:t>
            </a:r>
          </a:p>
          <a:p>
            <a:r>
              <a:rPr lang="en-US" dirty="0"/>
              <a:t>2 coal “base load” plants offline (1 imploded a couple of months back) and 2 natural gas “</a:t>
            </a:r>
            <a:r>
              <a:rPr lang="en-US" dirty="0" err="1"/>
              <a:t>peakers</a:t>
            </a:r>
            <a:r>
              <a:rPr lang="en-US" dirty="0"/>
              <a:t>” offline due to demand reduction; This is being blamed on LED lights</a:t>
            </a:r>
          </a:p>
          <a:p>
            <a:r>
              <a:rPr lang="en-US" dirty="0"/>
              <a:t>No state refunds/ credits, etc. for solar</a:t>
            </a:r>
          </a:p>
          <a:p>
            <a:r>
              <a:rPr lang="en-US" dirty="0"/>
              <a:t>Reasons to do it: 30% tax credit (to end of  ‘19), 26% (to end of ‘20) and 22% (to the end of ‘21)</a:t>
            </a:r>
          </a:p>
          <a:p>
            <a:r>
              <a:rPr lang="en-US" dirty="0"/>
              <a:t>Net metering (buy/sell 1:1) until 1% of utility’s peak demand is met by solar ****LG&amp;E is buying land in all counties served to build arrays which will count toward the 1% (Will sell you power at an increased rate to help finance their solar array)</a:t>
            </a:r>
          </a:p>
          <a:p>
            <a:endParaRPr lang="en-US" dirty="0"/>
          </a:p>
        </p:txBody>
      </p:sp>
    </p:spTree>
    <p:extLst>
      <p:ext uri="{BB962C8B-B14F-4D97-AF65-F5344CB8AC3E}">
        <p14:creationId xmlns:p14="http://schemas.microsoft.com/office/powerpoint/2010/main" val="488884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70000" lnSpcReduction="20000"/>
          </a:bodyPr>
          <a:lstStyle/>
          <a:p>
            <a:endParaRPr lang="en-US" dirty="0"/>
          </a:p>
          <a:p>
            <a:r>
              <a:rPr lang="en-US" dirty="0"/>
              <a:t>What’s it like to live with?</a:t>
            </a:r>
          </a:p>
          <a:p>
            <a:r>
              <a:rPr lang="en-US" dirty="0"/>
              <a:t>Why do it?</a:t>
            </a:r>
          </a:p>
          <a:p>
            <a:r>
              <a:rPr lang="en-US" dirty="0"/>
              <a:t>Before spending money on solar stuff</a:t>
            </a:r>
            <a:r>
              <a:rPr lang="mr-IN" dirty="0"/>
              <a:t>…</a:t>
            </a:r>
            <a:endParaRPr lang="en-US" dirty="0"/>
          </a:p>
          <a:p>
            <a:r>
              <a:rPr lang="en-US" dirty="0"/>
              <a:t>Terminology</a:t>
            </a:r>
          </a:p>
          <a:p>
            <a:r>
              <a:rPr lang="en-US" dirty="0"/>
              <a:t>What does it cost?</a:t>
            </a:r>
          </a:p>
          <a:p>
            <a:r>
              <a:rPr lang="en-US" dirty="0"/>
              <a:t>Payback/Return on investment</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Suppliers</a:t>
            </a:r>
          </a:p>
          <a:p>
            <a:r>
              <a:rPr lang="en-US" dirty="0"/>
              <a:t>Useful stuff/toys</a:t>
            </a:r>
          </a:p>
          <a:p>
            <a:r>
              <a:rPr lang="en-US" dirty="0"/>
              <a:t>State of solar power in Kentucky</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What’s it like to live with?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64" y="1439861"/>
            <a:ext cx="6713574" cy="4684747"/>
          </a:xfrm>
        </p:spPr>
      </p:pic>
    </p:spTree>
    <p:extLst>
      <p:ext uri="{BB962C8B-B14F-4D97-AF65-F5344CB8AC3E}">
        <p14:creationId xmlns:p14="http://schemas.microsoft.com/office/powerpoint/2010/main" val="66353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you </a:t>
            </a:r>
            <a:r>
              <a:rPr lang="en-US" dirty="0" err="1"/>
              <a:t>muppet</a:t>
            </a:r>
            <a:r>
              <a:rPr lang="en-US" dirty="0"/>
              <a:t>, what’s it like to live with really?</a:t>
            </a:r>
          </a:p>
        </p:txBody>
      </p:sp>
      <p:sp>
        <p:nvSpPr>
          <p:cNvPr id="3" name="Content Placeholder 2"/>
          <p:cNvSpPr>
            <a:spLocks noGrp="1"/>
          </p:cNvSpPr>
          <p:nvPr>
            <p:ph idx="1"/>
          </p:nvPr>
        </p:nvSpPr>
        <p:spPr/>
        <p:txBody>
          <a:bodyPr/>
          <a:lstStyle/>
          <a:p>
            <a:r>
              <a:rPr lang="en-US" dirty="0"/>
              <a:t>With my system (7kw on the roof of my house, </a:t>
            </a:r>
            <a:r>
              <a:rPr lang="en-US" dirty="0" err="1"/>
              <a:t>microinverters</a:t>
            </a:r>
            <a:r>
              <a:rPr lang="en-US" dirty="0"/>
              <a:t>, net metering):</a:t>
            </a:r>
          </a:p>
          <a:p>
            <a:r>
              <a:rPr lang="en-US" dirty="0"/>
              <a:t>No maintenance (well, maybe hosing off the panels once in a while)</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38245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it?</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roof insulation, walking places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45145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70000" lnSpcReduction="20000"/>
          </a:bodyPr>
          <a:lstStyle/>
          <a:p>
            <a:r>
              <a:rPr lang="en-US" dirty="0"/>
              <a:t>Quote in 2013 for 3kw ground mount system was $18.5k. </a:t>
            </a:r>
          </a:p>
          <a:p>
            <a:r>
              <a:rPr lang="en-US" dirty="0"/>
              <a:t>Phase 1: 2013 DIY 5kw system (20 panels) - $11k (with $4.5k back) – the same system today would be $8k (with $2.4k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2019 you get 30% back as a tax credit </a:t>
            </a:r>
            <a:r>
              <a:rPr lang="en-US" dirty="0">
                <a:sym typeface="Wingdings"/>
              </a:rPr>
              <a:t></a:t>
            </a:r>
          </a:p>
          <a:p>
            <a:r>
              <a:rPr lang="en-US" dirty="0">
                <a:sym typeface="Wingdings"/>
              </a:rPr>
              <a:t>Solar hot water systems can be had for about $2k</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10273</TotalTime>
  <Words>1273</Words>
  <Application>Microsoft Macintosh PowerPoint</Application>
  <PresentationFormat>Widescreen</PresentationFormat>
  <Paragraphs>122</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Home solar power</vt:lpstr>
      <vt:lpstr>PowerPoint Presentation</vt:lpstr>
      <vt:lpstr>PowerPoint Presentation</vt:lpstr>
      <vt:lpstr>What’s it like to live with?</vt:lpstr>
      <vt:lpstr>No, you muppet, what’s it like to live with really?</vt:lpstr>
      <vt:lpstr>Why do it?</vt:lpstr>
      <vt:lpstr>Before spending money on solar stuff…</vt:lpstr>
      <vt:lpstr>Terminology</vt:lpstr>
      <vt:lpstr>What does it cost?</vt:lpstr>
      <vt:lpstr>Payback/return on investment</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PowerPoint Presentation</vt:lpstr>
      <vt:lpstr>PowerPoint Presentation</vt:lpstr>
      <vt:lpstr>PowerPoint Presentation</vt:lpstr>
      <vt:lpstr>Suppliers</vt:lpstr>
      <vt:lpstr>Toys – Enphase enlighten</vt:lpstr>
      <vt:lpstr>Toys - sense</vt:lpstr>
      <vt:lpstr>State of Solar in Kentucky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51</cp:revision>
  <cp:lastPrinted>2019-07-16T12:12:21Z</cp:lastPrinted>
  <dcterms:created xsi:type="dcterms:W3CDTF">2018-09-07T17:10:04Z</dcterms:created>
  <dcterms:modified xsi:type="dcterms:W3CDTF">2019-10-07T14:04:18Z</dcterms:modified>
</cp:coreProperties>
</file>